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1"/>
  </p:notesMasterIdLst>
  <p:handoutMasterIdLst>
    <p:handoutMasterId r:id="rId52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329" r:id="rId50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26"/>
    <p:restoredTop sz="85174"/>
  </p:normalViewPr>
  <p:slideViewPr>
    <p:cSldViewPr snapToGrid="0" snapToObjects="1">
      <p:cViewPr varScale="1">
        <p:scale>
          <a:sx n="121" d="100"/>
          <a:sy n="121" d="100"/>
        </p:scale>
        <p:origin x="184" y="32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commentAuthors" Target="commentAuthors.xml"/><Relationship Id="rId58" Type="http://schemas.microsoft.com/office/2016/11/relationships/changesInfo" Target="changesInfos/changesInfo1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theme" Target="theme/theme1.xml"/><Relationship Id="rId8" Type="http://schemas.openxmlformats.org/officeDocument/2006/relationships/slide" Target="slides/slide4.xml"/><Relationship Id="rId51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5/10/relationships/revisionInfo" Target="revisionInfo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ableStyles" Target="tableStyle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handoutMaster" Target="handoutMasters/handout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5/29/23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jpeg>
</file>

<file path=ppt/media/image32.png>
</file>

<file path=ppt/media/image33.png>
</file>

<file path=ppt/media/image34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5/29/23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5/29/23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Linh Hoang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29/05/2023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are the steps: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-Perform EDA on the data to get the number of launches each site, occurrence of orbit and mission outcome per orbit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-Create binary landing outcome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Outcomes: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-Landing not always successful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-Success rate increase every year</a:t>
            </a:r>
          </a:p>
          <a:p>
            <a:pPr marL="0" indent="0"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is the GitHub link for references: 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/link271/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coursera_capstore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/blob/main/IBM-DS0321EN-SkillsNetwork_labs_module_1_L3_labs-jupyter-spacex-data_wrangling_jupyterlite.jupyterlite.ipynb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buNone/>
            </a:pPr>
            <a:r>
              <a:rPr lang="en-US" sz="2400" dirty="0"/>
              <a:t>The following charts were created:</a:t>
            </a:r>
          </a:p>
          <a:p>
            <a:pPr marL="0" indent="0">
              <a:buNone/>
            </a:pPr>
            <a:r>
              <a:rPr lang="en-US" sz="2400" dirty="0"/>
              <a:t>-Flight number vs payload and flight number vs launch site</a:t>
            </a:r>
          </a:p>
          <a:p>
            <a:pPr marL="0" indent="0">
              <a:buNone/>
            </a:pPr>
            <a:r>
              <a:rPr lang="en-US" sz="2400" dirty="0"/>
              <a:t>-Payload mass vs launch site and payload mass vs orbit type</a:t>
            </a:r>
          </a:p>
          <a:p>
            <a:pPr marL="0" indent="0">
              <a:buNone/>
            </a:pPr>
            <a:r>
              <a:rPr lang="en-US" sz="2400" dirty="0"/>
              <a:t>Purposes: </a:t>
            </a:r>
          </a:p>
          <a:p>
            <a:pPr marL="0" indent="0">
              <a:buNone/>
            </a:pPr>
            <a:r>
              <a:rPr lang="en-US" sz="2400" dirty="0"/>
              <a:t>-Showing comparisons and view relationship between data columns </a:t>
            </a:r>
          </a:p>
          <a:p>
            <a:pPr marL="0" indent="0">
              <a:buNone/>
            </a:pPr>
            <a:r>
              <a:rPr lang="en-US" sz="2400" dirty="0"/>
              <a:t>Here is the </a:t>
            </a:r>
            <a:r>
              <a:rPr lang="en-US" sz="2400" dirty="0" err="1"/>
              <a:t>Github</a:t>
            </a:r>
            <a:r>
              <a:rPr lang="en-US" sz="2400" dirty="0"/>
              <a:t> link for reference: https://</a:t>
            </a:r>
            <a:r>
              <a:rPr lang="en-US" sz="2400" dirty="0" err="1"/>
              <a:t>github.com</a:t>
            </a:r>
            <a:r>
              <a:rPr lang="en-US" sz="2400" dirty="0"/>
              <a:t>/link271/</a:t>
            </a:r>
            <a:r>
              <a:rPr lang="en-US" sz="2400" dirty="0" err="1"/>
              <a:t>coursera_capstore</a:t>
            </a:r>
            <a:r>
              <a:rPr lang="en-US" sz="2400" dirty="0"/>
              <a:t>/blob/main/IBM-DS0321EN-SkillsNetwork_labs_module_2_jupyter-labs-eda-dataviz.ipynb.jupyterlite.ipynb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485941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are the queries: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the unique names of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5 launch sites begins with CCA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total payload mass carried by NASA CRS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Date of first successful landing on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groundpad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name of boosters with success drone ship landing and payload mass in range 4000-6000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average payload mass of booster f9v1.1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number of successful/failed missions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count of landing outcomes on specific dates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failed landing outcomes on drone ship and some data  for the months in the year 2015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is the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reference: https://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/link271/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coursera_capstore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sql-coursera_sqllite.ipynb</a:t>
            </a: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1800" dirty="0"/>
          </a:p>
          <a:p>
            <a:endParaRPr lang="en-US" sz="1800" dirty="0"/>
          </a:p>
          <a:p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circles and labels at launch sites and NASA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green/red markers at launch sies to show which launch sites have better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line to show distance between launch site and nearest city, highway, rails, coastal to find the relationship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is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link for reference: 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/link271/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coursera_capstore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/blob/main/IBM-DS0321EN-SkillsNetwork_labs_module_3_lab_jupyter_launch_site_location.jupyterlite.ipynb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-Added dropdown list with launch sites to allow users to select sites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-Added pie chart showing successful launches to allow users to see successful and unsuccessful launches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-Added slider of payload mass to allow users to select a range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-Added chart to show relationship between payload mass and success rate by Booster version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is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link for reference: 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/link271/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coursera_capstore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spacex_dash_app.py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Standarized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 using scaler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-Split the data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train_test_split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-Used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cv=10 to find the best parameters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-Test with different models to get the best algorithms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-Calculate the accuracy 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-Test with f1 score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is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link: 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/link271/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coursera_capstore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/blob/main/IBM-DS0321EN-SkillsNetwork_labs_module_4_SpaceX_Machine_Learning_Prediction_Part_5.jupyterlite.ipynb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9668537" cy="45120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-Launch success rate has improved over time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-Orbits ES-L1,GEO,HEO and SSO have perfect success rate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-KSC LC-39A has the highest landing sites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-All models perform the same with the test set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958656B-34FA-9DC2-0DEB-6FD3795D7C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236" y="1417039"/>
            <a:ext cx="4793370" cy="4902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you can see here, launch site VAFB SLC 4E has no flight number above 70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SLC 40 has the most launches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 39A has no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flightNumber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below 20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819517-4B36-C023-E620-CF95645E7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7587" y="1392227"/>
            <a:ext cx="5534370" cy="5141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VAFB SLC 4E has no flight with payload above 10000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of CCAFS SLC 40’s payload are range from 0 to 7500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high payload flights of CCAFS SLC 40 were succeeded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97FDB03A-7207-C1A9-7FA8-6606BC7B1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466247"/>
            <a:ext cx="5420096" cy="5018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Orbits ES-L1,GEO,HEO and SSO have 100%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 has 0%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4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B3588B3-2EF3-E37D-2F3F-8BF74EF652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81046" y="1422981"/>
            <a:ext cx="4640943" cy="53221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is only 1 flight to SO,GEO and ES-L1 orbit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ISS and GTO Orbit are the most popular orbits to launch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934B049-1586-DD57-6DD1-2D4205FDA3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7363" y="1656777"/>
            <a:ext cx="5478248" cy="4857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Flights to VLEO Orbits carried the heaviest payload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of the flights to SSO carried a payload ranging from 0 to around 4000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Most of the flights to GTO carried a payload range between 4000 to 8000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A2EFA64-330E-ED83-2599-6EE92B7A74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04819" y="1543093"/>
            <a:ext cx="5480792" cy="4896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increases throughout the years with a small decreases in 2018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 rate decreased from 2019 to 2020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Flights from 2010 to 2013 have 0% success rate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E68946-D272-9B90-C00C-C1AD674DBF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0005" y="1532522"/>
            <a:ext cx="5102660" cy="4786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3AEE619-44F1-A78A-5AE1-0ADC3082B5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7844" y="1981200"/>
            <a:ext cx="7632861" cy="29901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566ED7-86B0-636C-CE78-035F17E6AE81}"/>
              </a:ext>
            </a:extLst>
          </p:cNvPr>
          <p:cNvSpPr txBox="1"/>
          <p:nvPr/>
        </p:nvSpPr>
        <p:spPr>
          <a:xfrm>
            <a:off x="770011" y="1856531"/>
            <a:ext cx="2294667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sz="2000" dirty="0"/>
              <a:t>Unique launch sites:</a:t>
            </a:r>
          </a:p>
          <a:p>
            <a:r>
              <a:rPr lang="en-NL" sz="2000" dirty="0"/>
              <a:t>-CCAFS LC-40</a:t>
            </a:r>
          </a:p>
          <a:p>
            <a:r>
              <a:rPr lang="en-NL" sz="2000" dirty="0"/>
              <a:t>-VAFB SLC-4E</a:t>
            </a:r>
          </a:p>
          <a:p>
            <a:r>
              <a:rPr lang="en-NL" sz="2000" dirty="0"/>
              <a:t>-KSC LC-39A</a:t>
            </a:r>
          </a:p>
          <a:p>
            <a:r>
              <a:rPr lang="en-NL" sz="2000" dirty="0"/>
              <a:t>-CCAFS SLC-40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DB4496-20E2-FC85-D0A2-A8387F295A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2915054"/>
            <a:ext cx="11295600" cy="311051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8128445-ACD3-7944-5FB7-0E8DB4AB8ED2}"/>
              </a:ext>
            </a:extLst>
          </p:cNvPr>
          <p:cNvSpPr txBox="1"/>
          <p:nvPr/>
        </p:nvSpPr>
        <p:spPr>
          <a:xfrm>
            <a:off x="861848" y="1755228"/>
            <a:ext cx="64489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-Use limit 5 to get only 5 records from the table that start with CCA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371230-A8D1-1992-E818-B65CA56530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028" y="3226676"/>
            <a:ext cx="11203096" cy="279889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736007C-4BEB-0211-D3A2-343D219A61A9}"/>
              </a:ext>
            </a:extLst>
          </p:cNvPr>
          <p:cNvSpPr txBox="1"/>
          <p:nvPr/>
        </p:nvSpPr>
        <p:spPr>
          <a:xfrm>
            <a:off x="956441" y="1776248"/>
            <a:ext cx="8789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-Use sum to get the total payload mass and where clause to get only the NASA CRS Boosters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6E36809-9CE4-4927-D206-BDEC4E222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2371" y="3429000"/>
            <a:ext cx="10515599" cy="26537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FFACE6F-0608-20F7-DDAA-965B81FE9783}"/>
              </a:ext>
            </a:extLst>
          </p:cNvPr>
          <p:cNvSpPr txBox="1"/>
          <p:nvPr/>
        </p:nvSpPr>
        <p:spPr>
          <a:xfrm>
            <a:off x="882869" y="1797269"/>
            <a:ext cx="86188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-Use AVG to get the average payload mass and where condition to get data of F9 v1.1 only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EBD7784-F5BD-F3BA-678D-CB5FD0112F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7172" y="3429000"/>
            <a:ext cx="9333186" cy="22479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F5B26D-A63E-8BA3-28B7-7E356A42EBC5}"/>
              </a:ext>
            </a:extLst>
          </p:cNvPr>
          <p:cNvSpPr txBox="1"/>
          <p:nvPr/>
        </p:nvSpPr>
        <p:spPr>
          <a:xfrm>
            <a:off x="1030014" y="1534510"/>
            <a:ext cx="10555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-Use min(DATE) to get the minimum value of date and where condition to get mission with success ground pad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FDD9080-E629-F117-7BC6-E5D8A219D9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2046" y="3281855"/>
            <a:ext cx="10895926" cy="254752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D402B43-43A9-90E0-D1F3-FFB3ADA0C3C9}"/>
              </a:ext>
            </a:extLst>
          </p:cNvPr>
          <p:cNvSpPr txBox="1"/>
          <p:nvPr/>
        </p:nvSpPr>
        <p:spPr>
          <a:xfrm>
            <a:off x="819807" y="1755228"/>
            <a:ext cx="6381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-Use between clause to get payload mass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723070"/>
            <a:ext cx="9016370" cy="4048337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methodologies:</a:t>
            </a: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research is conducted to identify the factors for a successful rocket landing. There are several methodologies used in this research: Collect, wrangle, explore, analyze, explore, visualize and building models for predictions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results: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sites are near the coast but far from city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Orbits ES-L1, GEO, HEO ,SSO has 100%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  <a:buFontTx/>
              <a:buChar char="-"/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success improved over time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2580CE9-BA52-39EF-59C6-3358A9E015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3248729"/>
            <a:ext cx="9971561" cy="288976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F73055-2339-531E-E61C-671F0A9049BE}"/>
              </a:ext>
            </a:extLst>
          </p:cNvPr>
          <p:cNvSpPr txBox="1"/>
          <p:nvPr/>
        </p:nvSpPr>
        <p:spPr>
          <a:xfrm>
            <a:off x="851338" y="1618593"/>
            <a:ext cx="71523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-use group by to get number of successful and failure of 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291EA44-1718-AE2B-0C6C-17DEF0F5E9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96559" y="2273541"/>
            <a:ext cx="7772400" cy="36772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95AF70-74B2-9BE0-CEA3-4F73ED9193AD}"/>
              </a:ext>
            </a:extLst>
          </p:cNvPr>
          <p:cNvSpPr txBox="1"/>
          <p:nvPr/>
        </p:nvSpPr>
        <p:spPr>
          <a:xfrm>
            <a:off x="599090" y="2017986"/>
            <a:ext cx="34297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-Use sub query to get max payload</a:t>
            </a:r>
          </a:p>
          <a:p>
            <a:r>
              <a:rPr lang="en-NL" dirty="0"/>
              <a:t> mass value from the dataset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14C4CEB-8629-F643-C22E-9DAA77385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861" y="3858436"/>
            <a:ext cx="11604278" cy="191217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407130D-57FC-4014-684F-6B7FFFAE80CE}"/>
              </a:ext>
            </a:extLst>
          </p:cNvPr>
          <p:cNvSpPr txBox="1"/>
          <p:nvPr/>
        </p:nvSpPr>
        <p:spPr>
          <a:xfrm>
            <a:off x="704193" y="1744717"/>
            <a:ext cx="8620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-There are 2 launched in october and april failed in drone ship at launch site CCAFS LC-40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32C2E00-6AD9-248E-D585-D8BAA3B0D4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720" y="3656128"/>
            <a:ext cx="11421989" cy="224725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E3C6A96-A306-CF08-455C-810CD75DB7DA}"/>
              </a:ext>
            </a:extLst>
          </p:cNvPr>
          <p:cNvSpPr txBox="1"/>
          <p:nvPr/>
        </p:nvSpPr>
        <p:spPr>
          <a:xfrm>
            <a:off x="651642" y="1817915"/>
            <a:ext cx="5950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 </a:t>
            </a:r>
            <a:r>
              <a:rPr lang="en-GB" dirty="0"/>
              <a:t>U</a:t>
            </a:r>
            <a:r>
              <a:rPr lang="en-NL" dirty="0"/>
              <a:t>se group by and order by to get the rank landing outcomes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sites with markers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A936A15-EEB6-240B-F730-CB3012E7F9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0655" y="2499158"/>
            <a:ext cx="6528156" cy="39280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5F4D9E-9384-41AF-D473-41A4F06E1927}"/>
              </a:ext>
            </a:extLst>
          </p:cNvPr>
          <p:cNvSpPr txBox="1"/>
          <p:nvPr/>
        </p:nvSpPr>
        <p:spPr>
          <a:xfrm>
            <a:off x="907581" y="2499158"/>
            <a:ext cx="4203074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-Launch sites are marked with markers and</a:t>
            </a:r>
          </a:p>
          <a:p>
            <a:r>
              <a:rPr lang="en-GB" dirty="0"/>
              <a:t>D</a:t>
            </a:r>
            <a:r>
              <a:rPr lang="en-NL" dirty="0"/>
              <a:t>isplayed to the map</a:t>
            </a:r>
          </a:p>
          <a:p>
            <a:endParaRPr lang="en-NL" dirty="0"/>
          </a:p>
          <a:p>
            <a:endParaRPr lang="en-NL" dirty="0"/>
          </a:p>
          <a:p>
            <a:endParaRPr lang="en-NL" dirty="0"/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outcomes marker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F2022F-0E31-FDEA-74C4-617D761341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986" y="1996426"/>
            <a:ext cx="7772400" cy="422996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41AC196-797A-1E0C-878C-47268320F5B1}"/>
              </a:ext>
            </a:extLst>
          </p:cNvPr>
          <p:cNvSpPr txBox="1"/>
          <p:nvPr/>
        </p:nvSpPr>
        <p:spPr>
          <a:xfrm>
            <a:off x="770011" y="1891862"/>
            <a:ext cx="3131242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-Green markers used to display</a:t>
            </a:r>
          </a:p>
          <a:p>
            <a:r>
              <a:rPr lang="en-GB" dirty="0"/>
              <a:t>S</a:t>
            </a:r>
            <a:r>
              <a:rPr lang="en-NL" dirty="0"/>
              <a:t>uccessful launches</a:t>
            </a:r>
          </a:p>
          <a:p>
            <a:r>
              <a:rPr lang="en-NL" dirty="0"/>
              <a:t>-Red markers used to display</a:t>
            </a:r>
          </a:p>
          <a:p>
            <a:r>
              <a:rPr lang="en-GB" dirty="0"/>
              <a:t>F</a:t>
            </a:r>
            <a:r>
              <a:rPr lang="en-NL" dirty="0"/>
              <a:t>ailed launches</a:t>
            </a:r>
          </a:p>
          <a:p>
            <a:r>
              <a:rPr lang="en-NL" dirty="0"/>
              <a:t>-KSC LC-39A has a good success</a:t>
            </a:r>
          </a:p>
          <a:p>
            <a:r>
              <a:rPr lang="en-GB" dirty="0"/>
              <a:t>R</a:t>
            </a:r>
            <a:r>
              <a:rPr lang="en-NL" dirty="0"/>
              <a:t>ate according to the map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Distance from launch sites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DAD00B0-333A-3274-955F-C048C340F7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5712" y="2438400"/>
            <a:ext cx="6518220" cy="38809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0DA8356-5B0B-F236-0A11-947CD0B418B0}"/>
              </a:ext>
            </a:extLst>
          </p:cNvPr>
          <p:cNvSpPr txBox="1"/>
          <p:nvPr/>
        </p:nvSpPr>
        <p:spPr>
          <a:xfrm>
            <a:off x="770011" y="2333296"/>
            <a:ext cx="360669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-Launch sites are built near coastline</a:t>
            </a:r>
          </a:p>
          <a:p>
            <a:r>
              <a:rPr lang="en-NL" dirty="0"/>
              <a:t>-Far from city</a:t>
            </a:r>
          </a:p>
          <a:p>
            <a:r>
              <a:rPr lang="en-NL" dirty="0"/>
              <a:t>-Far from railway</a:t>
            </a:r>
          </a:p>
          <a:p>
            <a:r>
              <a:rPr lang="en-NL" dirty="0"/>
              <a:t>-Far from highway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of all launch sites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406B11C-9EE6-DAAC-C161-1A79D3DAA5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0186" y="3429000"/>
            <a:ext cx="11384670" cy="302793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995E83C-2777-37C0-FEFF-9B849B35348B}"/>
              </a:ext>
            </a:extLst>
          </p:cNvPr>
          <p:cNvSpPr txBox="1"/>
          <p:nvPr/>
        </p:nvSpPr>
        <p:spPr>
          <a:xfrm>
            <a:off x="777766" y="1744717"/>
            <a:ext cx="401283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-KSC LC-39A has the highest success rate</a:t>
            </a:r>
          </a:p>
          <a:p>
            <a:r>
              <a:rPr lang="en-NL" dirty="0"/>
              <a:t>-CCAFS LC-40 has the lowest success rate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7" y="1658212"/>
            <a:ext cx="10726623" cy="407757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1400"/>
              </a:spcBef>
              <a:buNone/>
            </a:pP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SpaceX is the most successful company when we talk about reusable rockets. Their accomplishments include: Sending spacecraft to the International Space Station,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Starlink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a satellite internet constellation providing satellite Internet </a:t>
            </a:r>
            <a:r>
              <a:rPr lang="en-US" sz="2400" dirty="0" err="1">
                <a:solidFill>
                  <a:schemeClr val="accent3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access,Sending</a:t>
            </a:r>
            <a:r>
              <a:rPr lang="en-US" sz="2400" dirty="0">
                <a:solidFill>
                  <a:schemeClr val="accent3">
                    <a:lumMod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manned missions to Space. Their launches are relatively inexpensive. Our company Space Y would like to compete with Space X to become the best company in this industry. In order to achieve that, as a scientist, I’m going to determine the price of each launch as well as will Space X be reusing the first stage rocket. 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Success/Failure Rate of KSC LC-39A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008033E-7AA4-20C9-4A49-8E75F2180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683" y="3609085"/>
            <a:ext cx="11040634" cy="281812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E440D3B-499F-BC0E-2EEF-700498D90D5A}"/>
              </a:ext>
            </a:extLst>
          </p:cNvPr>
          <p:cNvSpPr txBox="1"/>
          <p:nvPr/>
        </p:nvSpPr>
        <p:spPr>
          <a:xfrm>
            <a:off x="798786" y="1618593"/>
            <a:ext cx="520616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-76.9% of launches in this landing sites are succeeded</a:t>
            </a:r>
          </a:p>
          <a:p>
            <a:r>
              <a:rPr lang="en-NL" dirty="0"/>
              <a:t>-23.1% of launches in this landing sites are failed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Correlation between success rate and payload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6C0092-F53B-CBE1-A059-793272EA88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062" y="3597529"/>
            <a:ext cx="11130822" cy="225673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B3B29511-4970-0E96-D6C6-B81C375C092A}"/>
              </a:ext>
            </a:extLst>
          </p:cNvPr>
          <p:cNvSpPr txBox="1"/>
          <p:nvPr/>
        </p:nvSpPr>
        <p:spPr>
          <a:xfrm>
            <a:off x="767255" y="1566041"/>
            <a:ext cx="798039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NL" dirty="0"/>
              <a:t>-There are 1 mission failed with payload = 0</a:t>
            </a:r>
          </a:p>
          <a:p>
            <a:r>
              <a:rPr lang="en-NL" dirty="0"/>
              <a:t>-Payload between 2000 to under 6000 has the lowsest success rate across launches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3F899B-3E0D-54E4-4B9E-0BD080EF30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310" y="1954485"/>
            <a:ext cx="5692924" cy="3955473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C90DA51-59AE-455F-6875-E62C819C94E1}"/>
              </a:ext>
            </a:extLst>
          </p:cNvPr>
          <p:cNvSpPr txBox="1"/>
          <p:nvPr/>
        </p:nvSpPr>
        <p:spPr>
          <a:xfrm>
            <a:off x="1051034" y="1839310"/>
            <a:ext cx="490781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NL" dirty="0"/>
              <a:t>According to the tests, all models perform </a:t>
            </a:r>
          </a:p>
          <a:p>
            <a:r>
              <a:rPr lang="en-GB" dirty="0"/>
              <a:t>T</a:t>
            </a:r>
            <a:r>
              <a:rPr lang="en-NL" dirty="0"/>
              <a:t>he same with the same dataset</a:t>
            </a:r>
          </a:p>
          <a:p>
            <a:pPr marL="285750" indent="-285750">
              <a:buFontTx/>
              <a:buChar char="-"/>
            </a:pPr>
            <a:r>
              <a:rPr lang="en-NL" dirty="0"/>
              <a:t>The accuracy for all these models are 83,33%</a:t>
            </a:r>
          </a:p>
          <a:p>
            <a:pPr marL="285750" indent="-285750">
              <a:buFontTx/>
              <a:buChar char="-"/>
            </a:pPr>
            <a:r>
              <a:rPr lang="en-NL" dirty="0"/>
              <a:t>Decis</a:t>
            </a:r>
            <a:r>
              <a:rPr lang="en-GB" dirty="0" err="1"/>
              <a:t>i</a:t>
            </a:r>
            <a:r>
              <a:rPr lang="en-NL" dirty="0"/>
              <a:t>on tree has the highest value of accuracy </a:t>
            </a:r>
          </a:p>
          <a:p>
            <a:r>
              <a:rPr lang="en-NL" dirty="0"/>
              <a:t>87,5% for the train dataset</a:t>
            </a: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9D85A88-98B0-7017-6B0A-19E403BC47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20017" y="2496344"/>
            <a:ext cx="4000452" cy="337264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B9A4C1E-8056-BCD1-CDC0-4FE2F3E1EF26}"/>
              </a:ext>
            </a:extLst>
          </p:cNvPr>
          <p:cNvSpPr txBox="1"/>
          <p:nvPr/>
        </p:nvSpPr>
        <p:spPr>
          <a:xfrm>
            <a:off x="1177160" y="2496344"/>
            <a:ext cx="219771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effectLst/>
                <a:latin typeface="Avenir Next LT Pro" panose="020F0502020204030204" pitchFamily="34" charset="0"/>
              </a:rPr>
              <a:t>12 True positive </a:t>
            </a:r>
            <a:endParaRPr lang="en-GB" sz="2000" dirty="0">
              <a:effectLst/>
              <a:latin typeface="ArialM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effectLst/>
                <a:latin typeface="Avenir Next LT Pro" panose="020F0502020204030204" pitchFamily="34" charset="0"/>
              </a:rPr>
              <a:t>3 True negative </a:t>
            </a:r>
            <a:endParaRPr lang="en-GB" sz="2000" dirty="0">
              <a:effectLst/>
              <a:latin typeface="ArialMT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effectLst/>
                <a:latin typeface="Avenir Next LT Pro" panose="020F0502020204030204" pitchFamily="34" charset="0"/>
              </a:rPr>
              <a:t>0 False Negative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F0502020204030204" pitchFamily="34" charset="0"/>
              </a:rPr>
              <a:t>3False </a:t>
            </a:r>
            <a:r>
              <a:rPr lang="en-GB" sz="2000" dirty="0" err="1">
                <a:latin typeface="Avenir Next LT Pro" panose="020F0502020204030204" pitchFamily="34" charset="0"/>
              </a:rPr>
              <a:t>Positve</a:t>
            </a:r>
            <a:endParaRPr lang="en-GB" sz="2000" dirty="0">
              <a:latin typeface="Avenir Next LT Pro" panose="020F050202020403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F0502020204030204" pitchFamily="34" charset="0"/>
              </a:rPr>
              <a:t>Precision</a:t>
            </a:r>
            <a:r>
              <a:rPr lang="en-GB" sz="2000" dirty="0">
                <a:effectLst/>
                <a:latin typeface="Avenir Next LT Pro" panose="020F0502020204030204" pitchFamily="34" charset="0"/>
              </a:rPr>
              <a:t>=0.8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F0502020204030204" pitchFamily="34" charset="0"/>
              </a:rPr>
              <a:t>Recall=1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effectLst/>
                <a:latin typeface="Avenir Next LT Pro" panose="020F0502020204030204" pitchFamily="34" charset="0"/>
              </a:rPr>
              <a:t>F1=0.89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2000" dirty="0">
                <a:latin typeface="Avenir Next LT Pro" panose="020F0502020204030204" pitchFamily="34" charset="0"/>
              </a:rPr>
              <a:t>Accuracy = 0,83</a:t>
            </a:r>
            <a:endParaRPr lang="en-GB" sz="2000" dirty="0">
              <a:effectLst/>
              <a:latin typeface="ArialMT"/>
            </a:endParaRPr>
          </a:p>
          <a:p>
            <a:endParaRPr lang="en-NL" sz="2000" dirty="0"/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performed the same with the test set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launch sites are close to the coast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 success increase over time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KSC LC-39A Has the highest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Orbit ES-L1,GEO,HEO,SSO have 100%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successs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rate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was collected using REST API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Data is cleaned, filtered, handled missing data and applied one hot encoding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Multiple models were used and </a:t>
            </a:r>
            <a:r>
              <a:rPr lang="en-US" sz="7600" dirty="0" err="1">
                <a:solidFill>
                  <a:schemeClr val="bg2">
                    <a:lumMod val="50000"/>
                  </a:schemeClr>
                </a:solidFill>
                <a:latin typeface="Abadi"/>
              </a:rPr>
              <a:t>GridSearchCV</a:t>
            </a: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 has been used to find the best parameters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were collected using API as well as web scraping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Requests and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BeautifulSoup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library used to get the data from sources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are extracted and filtered to our needs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Pandas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are used to store the data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Finally, data were exported to CSV files</a:t>
            </a: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﻿﻿Request data from SpaceX API)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﻿﻿Decode response using </a:t>
            </a:r>
            <a:r>
              <a:rPr lang="en-GB" sz="1600" dirty="0" err="1">
                <a:effectLst/>
                <a:latin typeface="Helvetica" pitchFamily="2" charset="0"/>
              </a:rPr>
              <a:t>json</a:t>
            </a:r>
            <a:r>
              <a:rPr lang="en-GB" sz="1600" dirty="0">
                <a:effectLst/>
                <a:latin typeface="Helvetica" pitchFamily="2" charset="0"/>
              </a:rPr>
              <a:t>() and convert to a </a:t>
            </a:r>
            <a:r>
              <a:rPr lang="en-GB" sz="1600" dirty="0" err="1">
                <a:effectLst/>
                <a:latin typeface="Helvetica" pitchFamily="2" charset="0"/>
              </a:rPr>
              <a:t>dataframe</a:t>
            </a:r>
            <a:r>
              <a:rPr lang="en-GB" sz="1600" dirty="0">
                <a:effectLst/>
                <a:latin typeface="Helvetica" pitchFamily="2" charset="0"/>
              </a:rPr>
              <a:t> using </a:t>
            </a:r>
            <a:r>
              <a:rPr lang="en-GB" sz="1600" dirty="0" err="1">
                <a:effectLst/>
                <a:latin typeface="Helvetica" pitchFamily="2" charset="0"/>
              </a:rPr>
              <a:t>json_normalize</a:t>
            </a:r>
            <a:r>
              <a:rPr lang="en-GB" sz="1600" dirty="0">
                <a:effectLst/>
                <a:latin typeface="Helvetica" pitchFamily="2" charset="0"/>
              </a:rPr>
              <a:t>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﻿﻿Using custom functions to get information about the launches from Space API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﻿﻿Create </a:t>
            </a:r>
            <a:r>
              <a:rPr lang="en-GB" sz="1600" dirty="0" err="1">
                <a:effectLst/>
                <a:latin typeface="Helvetica" pitchFamily="2" charset="0"/>
              </a:rPr>
              <a:t>dataframe</a:t>
            </a:r>
            <a:r>
              <a:rPr lang="en-GB" sz="1600" dirty="0">
                <a:effectLst/>
                <a:latin typeface="Helvetica" pitchFamily="2" charset="0"/>
              </a:rPr>
              <a:t> from the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﻿﻿Filter </a:t>
            </a:r>
            <a:r>
              <a:rPr lang="en-GB" sz="1600" dirty="0" err="1">
                <a:effectLst/>
                <a:latin typeface="Helvetica" pitchFamily="2" charset="0"/>
              </a:rPr>
              <a:t>dataframe</a:t>
            </a:r>
            <a:r>
              <a:rPr lang="en-GB" sz="1600" dirty="0">
                <a:effectLst/>
                <a:latin typeface="Helvetica" pitchFamily="2" charset="0"/>
              </a:rPr>
              <a:t> to contain only Falcon 9 launches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﻿﻿Replace missing values of </a:t>
            </a:r>
            <a:r>
              <a:rPr lang="en-GB" sz="1600" dirty="0" err="1">
                <a:effectLst/>
                <a:latin typeface="Helvetica" pitchFamily="2" charset="0"/>
              </a:rPr>
              <a:t>PayloadMass</a:t>
            </a:r>
            <a:r>
              <a:rPr lang="en-GB" sz="1600" dirty="0">
                <a:effectLst/>
                <a:latin typeface="Helvetica" pitchFamily="2" charset="0"/>
              </a:rPr>
              <a:t> with calculated mean()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﻿﻿Export data to csv file</a:t>
            </a: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2000467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is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link for further details: 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/link271/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coursera_capstore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-data-collection-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api.ipynb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1195544" y="1792288"/>
            <a:ext cx="3932238" cy="3157558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Here is the GitHub link for further details: https://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github.com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/link271/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coursera_capstore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/blob/main/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jupyter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-labs-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webscraping.ipynb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﻿﻿Request data from Wikipedia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﻿﻿Create </a:t>
            </a:r>
            <a:r>
              <a:rPr lang="en-GB" sz="1600" dirty="0" err="1">
                <a:effectLst/>
                <a:latin typeface="Helvetica" pitchFamily="2" charset="0"/>
              </a:rPr>
              <a:t>BeautifulSoup</a:t>
            </a:r>
            <a:r>
              <a:rPr lang="en-GB" sz="1600" dirty="0">
                <a:effectLst/>
                <a:latin typeface="Helvetica" pitchFamily="2" charset="0"/>
              </a:rPr>
              <a:t> object from HTML response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﻿﻿Extract column names from HTML table header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﻿﻿Collect data from HTML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﻿﻿Create </a:t>
            </a:r>
            <a:r>
              <a:rPr lang="en-GB" sz="1600" dirty="0" err="1">
                <a:effectLst/>
                <a:latin typeface="Helvetica" pitchFamily="2" charset="0"/>
              </a:rPr>
              <a:t>DataFrame</a:t>
            </a:r>
            <a:r>
              <a:rPr lang="en-GB" sz="1600" dirty="0">
                <a:effectLst/>
                <a:latin typeface="Helvetica" pitchFamily="2" charset="0"/>
              </a:rPr>
              <a:t> from the data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GB" sz="1600" dirty="0">
                <a:effectLst/>
                <a:latin typeface="Helvetica" pitchFamily="2" charset="0"/>
              </a:rPr>
              <a:t>﻿Export data to csv file</a:t>
            </a: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541</TotalTime>
  <Words>1849</Words>
  <Application>Microsoft Macintosh PowerPoint</Application>
  <PresentationFormat>Widescreen</PresentationFormat>
  <Paragraphs>252</Paragraphs>
  <Slides>46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6" baseType="lpstr">
      <vt:lpstr>Abadi</vt:lpstr>
      <vt:lpstr>Arial</vt:lpstr>
      <vt:lpstr>ArialMT</vt:lpstr>
      <vt:lpstr>Avenir Next LT Pro</vt:lpstr>
      <vt:lpstr>Calibri</vt:lpstr>
      <vt:lpstr>Calibri Light</vt:lpstr>
      <vt:lpstr>Helvetica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Linh Hoang</cp:lastModifiedBy>
  <cp:revision>199</cp:revision>
  <dcterms:created xsi:type="dcterms:W3CDTF">2021-04-29T18:58:34Z</dcterms:created>
  <dcterms:modified xsi:type="dcterms:W3CDTF">2023-05-29T17:21:31Z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